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6" r:id="rId3"/>
    <p:sldId id="693" r:id="rId4"/>
    <p:sldId id="695" r:id="rId5"/>
    <p:sldId id="584" r:id="rId6"/>
    <p:sldId id="647" r:id="rId7"/>
    <p:sldId id="700" r:id="rId8"/>
    <p:sldId id="701" r:id="rId9"/>
    <p:sldId id="678" r:id="rId10"/>
    <p:sldId id="689" r:id="rId11"/>
    <p:sldId id="680" r:id="rId12"/>
    <p:sldId id="690" r:id="rId13"/>
    <p:sldId id="681" r:id="rId14"/>
    <p:sldId id="682" r:id="rId15"/>
    <p:sldId id="683" r:id="rId16"/>
    <p:sldId id="694" r:id="rId17"/>
    <p:sldId id="679" r:id="rId18"/>
    <p:sldId id="684" r:id="rId19"/>
    <p:sldId id="685" r:id="rId20"/>
    <p:sldId id="691" r:id="rId21"/>
    <p:sldId id="686" r:id="rId22"/>
    <p:sldId id="699" r:id="rId23"/>
    <p:sldId id="702" r:id="rId24"/>
    <p:sldId id="696" r:id="rId25"/>
    <p:sldId id="687" r:id="rId26"/>
    <p:sldId id="664" r:id="rId27"/>
    <p:sldId id="704" r:id="rId28"/>
    <p:sldId id="703" r:id="rId29"/>
    <p:sldId id="705" r:id="rId30"/>
    <p:sldId id="697" r:id="rId31"/>
    <p:sldId id="688" r:id="rId32"/>
    <p:sldId id="692" r:id="rId33"/>
    <p:sldId id="706" r:id="rId34"/>
    <p:sldId id="707" r:id="rId35"/>
    <p:sldId id="698" r:id="rId36"/>
    <p:sldId id="260" r:id="rId37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672" y="-11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94A2-CC06-3A48-B2DF-D9DA11AE1BC6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D5A2-7AA1-6E44-B5B1-15F9107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8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5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8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w16557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4850" r="5680" b="2995"/>
          <a:stretch/>
        </p:blipFill>
        <p:spPr>
          <a:xfrm>
            <a:off x="5536474" y="471728"/>
            <a:ext cx="3862875" cy="5443057"/>
          </a:xfrm>
          <a:prstGeom prst="rect">
            <a:avLst/>
          </a:prstGeom>
          <a:effectLst>
            <a:outerShdw blurRad="523875" dist="38100" dir="2700000" algn="tl" rotWithShape="0">
              <a:srgbClr val="000000">
                <a:alpha val="91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40462" y="5805927"/>
            <a:ext cx="10088071" cy="230886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Sir William Mitchell Ramsay</a:t>
            </a:r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(1851-1939)</a:t>
            </a:r>
            <a:endParaRPr lang="en-US" sz="4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4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2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exandrian Grain s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92" y="295682"/>
            <a:ext cx="8238515" cy="5510245"/>
          </a:xfrm>
          <a:prstGeom prst="rect">
            <a:avLst/>
          </a:prstGeom>
          <a:effectLst>
            <a:outerShdw blurRad="498475" dist="38100" dir="2700000" algn="tl" rotWithShape="0">
              <a:srgbClr val="000000">
                <a:alpha val="89000"/>
              </a:srgb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40462" y="5805927"/>
            <a:ext cx="10088071" cy="230886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Alexandrian Grain Ship (Replica)</a:t>
            </a:r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(Length: 140-180ft)</a:t>
            </a:r>
            <a:endParaRPr lang="en-US" sz="4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4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MS Bounty n Dark Isl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02" y="282064"/>
            <a:ext cx="7961873" cy="5971404"/>
          </a:xfrm>
          <a:prstGeom prst="rect">
            <a:avLst/>
          </a:prstGeom>
          <a:effectLst>
            <a:outerShdw blurRad="498475" dist="38100" dir="2700000" algn="tl" rotWithShape="0">
              <a:srgbClr val="000000">
                <a:alpha val="89000"/>
              </a:srgb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40462" y="6253468"/>
            <a:ext cx="10088071" cy="186132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HMS Bounty</a:t>
            </a:r>
            <a:b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(Length: 90ft)</a:t>
            </a:r>
            <a:endParaRPr lang="en-US" sz="4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0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7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4892644_89749c3fbd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43" y="510403"/>
            <a:ext cx="7721936" cy="5791452"/>
          </a:xfrm>
          <a:prstGeom prst="rect">
            <a:avLst/>
          </a:prstGeom>
          <a:effectLst>
            <a:outerShdw blurRad="523875" dist="38100" dir="2700000" algn="tl" rotWithShape="0">
              <a:srgbClr val="000000">
                <a:alpha val="90000"/>
              </a:srgb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40462" y="6449154"/>
            <a:ext cx="10088071" cy="166563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Fair Havens</a:t>
            </a:r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Crete</a:t>
            </a:r>
            <a:endParaRPr lang="en-US" sz="4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4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9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88069"/>
            <a:ext cx="10088071" cy="1566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 Difficult Journey</a:t>
            </a:r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Acts </a:t>
            </a: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27:1-12</a:t>
            </a:r>
            <a:endParaRPr lang="en-US" sz="4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0463" y="2018624"/>
            <a:ext cx="10088070" cy="609366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“…the winds were against us…”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“We sailed slowly…”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“…with difficulty…”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“…did not allow…”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“…with difficulty…”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“…dangerous…”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“...injury and much loss…cargo…ship…also our lives.</a:t>
            </a:r>
            <a:r>
              <a:rPr lang="en-US" sz="3200" dirty="0" smtClean="0">
                <a:solidFill>
                  <a:schemeClr val="tx1"/>
                </a:solidFill>
              </a:rPr>
              <a:t>”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88069"/>
            <a:ext cx="10088071" cy="1566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Why?</a:t>
            </a:r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Acts </a:t>
            </a: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27:1-12</a:t>
            </a:r>
            <a:endParaRPr lang="en-US" sz="4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0463" y="2018624"/>
            <a:ext cx="10088070" cy="609366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Why did Paul speak out? - </a:t>
            </a:r>
            <a:r>
              <a:rPr lang="en-US" sz="3200" dirty="0" smtClean="0">
                <a:solidFill>
                  <a:schemeClr val="tx1"/>
                </a:solidFill>
              </a:rPr>
              <a:t>When it would have been easy to say nothing, Paul spoke truth into the situation and he took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u="sng" dirty="0" smtClean="0">
                <a:solidFill>
                  <a:schemeClr val="tx1"/>
                </a:solidFill>
              </a:rPr>
              <a:t>responsibility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Why is there difficulty in life? </a:t>
            </a: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en-US" sz="3200" i="1" u="sng" dirty="0" smtClean="0">
                <a:solidFill>
                  <a:schemeClr val="tx1"/>
                </a:solidFill>
              </a:rPr>
              <a:t>Sin and death </a:t>
            </a:r>
            <a:r>
              <a:rPr lang="en-US" sz="3200" dirty="0" smtClean="0">
                <a:solidFill>
                  <a:schemeClr val="tx1"/>
                </a:solidFill>
              </a:rPr>
              <a:t>(Romans 5:12) and a determined, cunning, and powerful </a:t>
            </a:r>
            <a:r>
              <a:rPr lang="en-US" sz="3200" i="1" u="sng" dirty="0" smtClean="0">
                <a:solidFill>
                  <a:schemeClr val="tx1"/>
                </a:solidFill>
              </a:rPr>
              <a:t>enemy </a:t>
            </a:r>
            <a:r>
              <a:rPr lang="en-US" sz="3200" dirty="0" smtClean="0">
                <a:solidFill>
                  <a:schemeClr val="tx1"/>
                </a:solidFill>
              </a:rPr>
              <a:t>(1 Peter 5:8, Ephesians 6:12).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Why does God allow difficulty? </a:t>
            </a:r>
            <a:r>
              <a:rPr lang="en-US" sz="3200" dirty="0" smtClean="0">
                <a:solidFill>
                  <a:schemeClr val="tx1"/>
                </a:solidFill>
              </a:rPr>
              <a:t>– Storms in life teach us to </a:t>
            </a:r>
            <a:r>
              <a:rPr lang="en-US" sz="3200" i="1" u="sng" dirty="0" smtClean="0">
                <a:solidFill>
                  <a:schemeClr val="tx1"/>
                </a:solidFill>
              </a:rPr>
              <a:t>trust</a:t>
            </a:r>
            <a:r>
              <a:rPr lang="en-US" sz="3200" dirty="0" smtClean="0">
                <a:solidFill>
                  <a:schemeClr val="tx1"/>
                </a:solidFill>
              </a:rPr>
              <a:t>, trust produces </a:t>
            </a:r>
            <a:r>
              <a:rPr lang="en-US" sz="3200" i="1" u="sng" dirty="0" smtClean="0">
                <a:solidFill>
                  <a:schemeClr val="tx1"/>
                </a:solidFill>
              </a:rPr>
              <a:t>steadfastness</a:t>
            </a:r>
            <a:r>
              <a:rPr lang="en-US" sz="3200" dirty="0" smtClean="0">
                <a:solidFill>
                  <a:schemeClr val="tx1"/>
                </a:solidFill>
              </a:rPr>
              <a:t> (James 1:2), and steadfastness produces </a:t>
            </a:r>
            <a:r>
              <a:rPr lang="en-US" sz="3200" i="1" u="sng" dirty="0" smtClean="0">
                <a:solidFill>
                  <a:schemeClr val="tx1"/>
                </a:solidFill>
              </a:rPr>
              <a:t>worship</a:t>
            </a:r>
            <a:r>
              <a:rPr lang="en-US" sz="3200" dirty="0" smtClean="0">
                <a:solidFill>
                  <a:schemeClr val="tx1"/>
                </a:solidFill>
              </a:rPr>
              <a:t>. (1 Peter 1:3-7).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When will God do something? </a:t>
            </a:r>
            <a:r>
              <a:rPr lang="en-US" sz="3200" dirty="0" smtClean="0">
                <a:solidFill>
                  <a:schemeClr val="tx1"/>
                </a:solidFill>
              </a:rPr>
              <a:t>– God will bring </a:t>
            </a:r>
            <a:r>
              <a:rPr lang="en-US" sz="3200" i="1" u="sng" dirty="0" smtClean="0">
                <a:solidFill>
                  <a:schemeClr val="tx1"/>
                </a:solidFill>
              </a:rPr>
              <a:t>total justice</a:t>
            </a:r>
            <a:r>
              <a:rPr lang="en-US" sz="3200" dirty="0" smtClean="0">
                <a:solidFill>
                  <a:schemeClr val="tx1"/>
                </a:solidFill>
              </a:rPr>
              <a:t> in His perfect timing (Ecclesiastes 12:13). </a:t>
            </a:r>
          </a:p>
          <a:p>
            <a:pPr marL="457200" indent="-457200" algn="l"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732872"/>
            <a:ext cx="10088071" cy="2829728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When Things Go </a:t>
            </a:r>
            <a:b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From Bad to Worse</a:t>
            </a:r>
            <a:b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Acts 27:13-38</a:t>
            </a:r>
            <a:endParaRPr lang="en-US" sz="4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7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4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88069"/>
            <a:ext cx="10088071" cy="1566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From </a:t>
            </a:r>
            <a:r>
              <a:rPr lang="en-US" sz="4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B</a:t>
            </a:r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ad to Worse</a:t>
            </a:r>
            <a:b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Acts 27:13-38</a:t>
            </a:r>
            <a:endParaRPr lang="en-US" sz="4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0463" y="2018624"/>
            <a:ext cx="10088070" cy="609366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“…tempestuous wind…”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“…were driven along…”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“…with difficulty…”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“…fearing…”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“…violently storm tossed…”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“…no small tempest…”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“…all hope of our being saved was at last abandoned.”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88069"/>
            <a:ext cx="10088071" cy="1566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Paul’s Maturity</a:t>
            </a:r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Acts </a:t>
            </a: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27:21-26</a:t>
            </a:r>
            <a:endParaRPr lang="en-US" sz="4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0462" y="1998140"/>
            <a:ext cx="10088070" cy="609366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Paul’s wisdom is </a:t>
            </a:r>
            <a:r>
              <a:rPr lang="en-US" sz="3200" b="1" u="sng" dirty="0" smtClean="0">
                <a:solidFill>
                  <a:schemeClr val="tx1"/>
                </a:solidFill>
              </a:rPr>
              <a:t>validated</a:t>
            </a:r>
            <a:r>
              <a:rPr lang="en-US" sz="3200" dirty="0" smtClean="0">
                <a:solidFill>
                  <a:schemeClr val="tx1"/>
                </a:solidFill>
              </a:rPr>
              <a:t> concerning the futility of the voyage in light of the weather and season of the year.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Paul knows there will be a major shipwreck, but he trusts in God’s </a:t>
            </a:r>
            <a:r>
              <a:rPr lang="en-US" sz="3200" b="1" u="sng" dirty="0" smtClean="0">
                <a:solidFill>
                  <a:schemeClr val="tx1"/>
                </a:solidFill>
              </a:rPr>
              <a:t>presence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b="1" u="sng" dirty="0" smtClean="0">
                <a:solidFill>
                  <a:schemeClr val="tx1"/>
                </a:solidFill>
              </a:rPr>
              <a:t>provision</a:t>
            </a:r>
            <a:r>
              <a:rPr lang="en-US" sz="3200" dirty="0" smtClean="0">
                <a:solidFill>
                  <a:schemeClr val="tx1"/>
                </a:solidFill>
              </a:rPr>
              <a:t>, and </a:t>
            </a:r>
            <a:r>
              <a:rPr lang="en-US" sz="3200" b="1" u="sng" dirty="0" smtClean="0">
                <a:solidFill>
                  <a:schemeClr val="tx1"/>
                </a:solidFill>
              </a:rPr>
              <a:t>promises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Paul demonstrates </a:t>
            </a:r>
            <a:r>
              <a:rPr lang="en-US" sz="3200" b="1" u="sng" dirty="0" smtClean="0">
                <a:solidFill>
                  <a:schemeClr val="tx1"/>
                </a:solidFill>
              </a:rPr>
              <a:t>courage</a:t>
            </a:r>
            <a:r>
              <a:rPr lang="en-US" sz="3200" dirty="0" smtClean="0">
                <a:solidFill>
                  <a:schemeClr val="tx1"/>
                </a:solidFill>
              </a:rPr>
              <a:t> and </a:t>
            </a:r>
            <a:r>
              <a:rPr lang="en-US" sz="3200" b="1" u="sng" dirty="0" smtClean="0">
                <a:solidFill>
                  <a:schemeClr val="tx1"/>
                </a:solidFill>
              </a:rPr>
              <a:t>leadership</a:t>
            </a:r>
            <a:r>
              <a:rPr lang="en-US" sz="3200" dirty="0" smtClean="0">
                <a:solidFill>
                  <a:schemeClr val="tx1"/>
                </a:solidFill>
              </a:rPr>
              <a:t> by speaking truth into the midst of a dire and hopeless situation.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Paul directs the men of the ship for the </a:t>
            </a:r>
            <a:r>
              <a:rPr lang="en-US" sz="3200" b="1" u="sng" dirty="0" smtClean="0">
                <a:solidFill>
                  <a:schemeClr val="tx1"/>
                </a:solidFill>
              </a:rPr>
              <a:t>prosperity</a:t>
            </a:r>
            <a:r>
              <a:rPr lang="en-US" sz="3200" dirty="0" smtClean="0">
                <a:solidFill>
                  <a:schemeClr val="tx1"/>
                </a:solidFill>
              </a:rPr>
              <a:t> of the </a:t>
            </a:r>
            <a:r>
              <a:rPr lang="en-US" sz="3200" b="1" u="sng" dirty="0" smtClean="0">
                <a:solidFill>
                  <a:schemeClr val="tx1"/>
                </a:solidFill>
              </a:rPr>
              <a:t>entire</a:t>
            </a:r>
            <a:r>
              <a:rPr lang="en-US" sz="3200" dirty="0" smtClean="0">
                <a:solidFill>
                  <a:schemeClr val="tx1"/>
                </a:solidFill>
              </a:rPr>
              <a:t> crew. </a:t>
            </a:r>
          </a:p>
          <a:p>
            <a:pPr marL="457200" indent="-457200" algn="l"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88069"/>
            <a:ext cx="10088071" cy="1566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From Bad to Worse</a:t>
            </a:r>
            <a:b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WHAT DO YOU DO???</a:t>
            </a:r>
            <a:endParaRPr lang="en-US" sz="4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9394" y="2181587"/>
            <a:ext cx="8705524" cy="5910218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tx1"/>
                </a:solidFill>
              </a:rPr>
              <a:t>STOP &amp; REFOCUS</a:t>
            </a:r>
            <a:r>
              <a:rPr lang="en-US" sz="3200" dirty="0" smtClean="0">
                <a:solidFill>
                  <a:schemeClr val="tx1"/>
                </a:solidFill>
              </a:rPr>
              <a:t>. Get in the Lord’s presence.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tx1"/>
                </a:solidFill>
              </a:rPr>
              <a:t>GIVE THANKS</a:t>
            </a:r>
            <a:r>
              <a:rPr lang="en-US" sz="3200" dirty="0" smtClean="0">
                <a:solidFill>
                  <a:schemeClr val="tx1"/>
                </a:solidFill>
              </a:rPr>
              <a:t>. Give thanks for His love, grace, mercy, and His blessings, provisions, and hope.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tx1"/>
                </a:solidFill>
              </a:rPr>
              <a:t>RADIATE YOUR HOPE. </a:t>
            </a:r>
            <a:r>
              <a:rPr lang="en-US" sz="3200" dirty="0" smtClean="0">
                <a:solidFill>
                  <a:schemeClr val="tx1"/>
                </a:solidFill>
              </a:rPr>
              <a:t>Let the hope that you have in Christ radiate to everyone around you. The genuineness of your faith is validated by how you respond to the trials that you experience. </a:t>
            </a:r>
          </a:p>
          <a:p>
            <a:pPr marL="457200" indent="-457200" algn="l"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straight paved road in desert-resized-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3" y="1244415"/>
            <a:ext cx="8259722" cy="5490445"/>
          </a:xfrm>
          <a:prstGeom prst="rect">
            <a:avLst/>
          </a:prstGeom>
          <a:effectLst>
            <a:outerShdw blurRad="469900" dist="38100" dir="2700000" algn="tl" rotWithShape="0">
              <a:srgbClr val="000000">
                <a:alpha val="9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3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732872"/>
            <a:ext cx="10088071" cy="2829728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God’s Providence in the </a:t>
            </a:r>
            <a:b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Shipwrecks of Life</a:t>
            </a:r>
            <a:b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Acts 27:39-44</a:t>
            </a:r>
            <a:endParaRPr lang="en-US" sz="4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3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3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 Pauls B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18" y="290296"/>
            <a:ext cx="8489371" cy="6040807"/>
          </a:xfrm>
          <a:prstGeom prst="rect">
            <a:avLst/>
          </a:prstGeom>
          <a:effectLst>
            <a:outerShdw blurRad="523875" dist="38100" dir="2700000" algn="tl" rotWithShape="0">
              <a:srgbClr val="000000">
                <a:alpha val="88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40462" y="6483285"/>
            <a:ext cx="10088071" cy="159521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St. Paul’s Bay</a:t>
            </a:r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Malta</a:t>
            </a:r>
            <a:endParaRPr lang="en-US" sz="4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88069"/>
            <a:ext cx="10088071" cy="1566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Paul’s Shipwreck</a:t>
            </a:r>
            <a:b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See God’s Providence</a:t>
            </a:r>
            <a:endParaRPr lang="en-US" sz="4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557" y="2181587"/>
            <a:ext cx="9094713" cy="591021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God provided </a:t>
            </a:r>
            <a:r>
              <a:rPr lang="en-US" sz="3200" b="1" u="sng" dirty="0" smtClean="0">
                <a:solidFill>
                  <a:schemeClr val="tx1"/>
                </a:solidFill>
              </a:rPr>
              <a:t>land.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God provided a </a:t>
            </a:r>
            <a:r>
              <a:rPr lang="en-US" sz="3200" b="1" u="sng" dirty="0" smtClean="0">
                <a:solidFill>
                  <a:schemeClr val="tx1"/>
                </a:solidFill>
              </a:rPr>
              <a:t>beach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God saved Paul through the </a:t>
            </a:r>
            <a:r>
              <a:rPr lang="en-US" sz="3200" b="1" u="sng" dirty="0" smtClean="0">
                <a:solidFill>
                  <a:schemeClr val="tx1"/>
                </a:solidFill>
              </a:rPr>
              <a:t>Centurion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God brought the entire crew </a:t>
            </a:r>
            <a:r>
              <a:rPr lang="en-US" sz="3200" b="1" u="sng" dirty="0" smtClean="0">
                <a:solidFill>
                  <a:schemeClr val="tx1"/>
                </a:solidFill>
              </a:rPr>
              <a:t>safely</a:t>
            </a:r>
            <a:r>
              <a:rPr lang="en-US" sz="3200" dirty="0" smtClean="0">
                <a:solidFill>
                  <a:schemeClr val="tx1"/>
                </a:solidFill>
              </a:rPr>
              <a:t> to the beach on bits of debris in the midst of a hurricane. </a:t>
            </a:r>
          </a:p>
          <a:p>
            <a:pPr marL="457200" indent="-457200" algn="l"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88069"/>
            <a:ext cx="10088071" cy="1566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Shipwrecks in Life</a:t>
            </a:r>
            <a:b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Not the route we would choose.</a:t>
            </a:r>
            <a:endParaRPr lang="en-US" sz="4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557" y="2181587"/>
            <a:ext cx="9094713" cy="591021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Looking back, we see how God orchestrates His will. One day, the eternity of heaven will afford us with a clear view as to the “whys” of life.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Difficult times and shipwrecks in life show the nature and depth of our faith. When we are squeezed how do we respond?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Following Christ is not easy, but following Christ is definitely worth it. </a:t>
            </a:r>
          </a:p>
          <a:p>
            <a:pPr marL="457200" indent="-457200" algn="l"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4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Zigzaging-Road-from-Sichuan-to-Tib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57368"/>
            <a:ext cx="9582150" cy="5889259"/>
          </a:xfrm>
          <a:prstGeom prst="rect">
            <a:avLst/>
          </a:prstGeom>
          <a:effectLst>
            <a:outerShdw blurRad="469900" dist="38100" dir="2700000" algn="tl" rotWithShape="0">
              <a:srgbClr val="000000">
                <a:alpha val="8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1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2732872"/>
            <a:ext cx="10088071" cy="2829728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Following Can Be Difficult</a:t>
            </a:r>
            <a: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sz="44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Acts </a:t>
            </a:r>
            <a:r>
              <a:rPr lang="en-US" sz="4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27:1-12</a:t>
            </a:r>
            <a:endParaRPr lang="en-US" sz="4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3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1475308"/>
            <a:ext cx="10088071" cy="1566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Following Christ</a:t>
            </a:r>
            <a:b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Acts 9:16</a:t>
            </a:r>
            <a:endParaRPr lang="en-US" sz="4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557" y="3103419"/>
            <a:ext cx="8900119" cy="250888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“For I will show him how much he must suffer for the sake of my name.”</a:t>
            </a:r>
            <a:endParaRPr lang="en-US" sz="36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6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462" y="1475308"/>
            <a:ext cx="10088071" cy="15662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Following Christ</a:t>
            </a:r>
            <a:br>
              <a:rPr lang="en-US" sz="4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4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Matthew 16:24, 26</a:t>
            </a:r>
            <a:endParaRPr lang="en-US" sz="4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557" y="3103418"/>
            <a:ext cx="8900119" cy="486500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Then Jesus told His disciples, “If anyone would come after me, let him deny himself and take up his cross and follow me…For what will it profit a man if he gains the whole world and forfeits his soul?”</a:t>
            </a:r>
            <a:endParaRPr lang="en-US" sz="36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2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557" y="3031688"/>
            <a:ext cx="8900119" cy="3379923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tx1"/>
                </a:solidFill>
                <a:latin typeface="Arial"/>
                <a:cs typeface="Arial"/>
              </a:rPr>
              <a:t>The Christian life is not about convenience; it is about </a:t>
            </a:r>
            <a:r>
              <a:rPr lang="en-US" sz="4000" b="1" i="1" u="sng" dirty="0" smtClean="0">
                <a:solidFill>
                  <a:schemeClr val="tx1"/>
                </a:solidFill>
                <a:latin typeface="Arial"/>
                <a:cs typeface="Arial"/>
              </a:rPr>
              <a:t>obedience</a:t>
            </a:r>
            <a:r>
              <a:rPr lang="en-US" sz="4000" b="1" i="1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sz="4000" b="1" i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8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0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13814</TotalTime>
  <Words>621</Words>
  <Application>Microsoft Macintosh PowerPoint</Application>
  <PresentationFormat>Custom</PresentationFormat>
  <Paragraphs>55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Following Can Be Difficult Acts 27:1-12</vt:lpstr>
      <vt:lpstr>Following Christ Acts 9:16</vt:lpstr>
      <vt:lpstr>Following Christ Matthew 16:24, 26</vt:lpstr>
      <vt:lpstr>PowerPoint Presentation</vt:lpstr>
      <vt:lpstr>PowerPoint Presentation</vt:lpstr>
      <vt:lpstr>PowerPoint Presentation</vt:lpstr>
      <vt:lpstr>PowerPoint Presentation</vt:lpstr>
      <vt:lpstr>Sir William Mitchell Ramsay (1851-1939)</vt:lpstr>
      <vt:lpstr>PowerPoint Presentation</vt:lpstr>
      <vt:lpstr>PowerPoint Presentation</vt:lpstr>
      <vt:lpstr>PowerPoint Presentation</vt:lpstr>
      <vt:lpstr>Alexandrian Grain Ship (Replica) (Length: 140-180ft)</vt:lpstr>
      <vt:lpstr>HMS Bounty (Length: 90ft)</vt:lpstr>
      <vt:lpstr>PowerPoint Presentation</vt:lpstr>
      <vt:lpstr>PowerPoint Presentation</vt:lpstr>
      <vt:lpstr>Fair Havens Crete</vt:lpstr>
      <vt:lpstr>PowerPoint Presentation</vt:lpstr>
      <vt:lpstr>A Difficult Journey Acts 27:1-12</vt:lpstr>
      <vt:lpstr>Why? Acts 27:1-12</vt:lpstr>
      <vt:lpstr>When Things Go  From Bad to Worse Acts 27:13-38</vt:lpstr>
      <vt:lpstr>PowerPoint Presentation</vt:lpstr>
      <vt:lpstr>PowerPoint Presentation</vt:lpstr>
      <vt:lpstr>From Bad to Worse Acts 27:13-38</vt:lpstr>
      <vt:lpstr>Paul’s Maturity Acts 27:21-26</vt:lpstr>
      <vt:lpstr>From Bad to Worse WHAT DO YOU DO???</vt:lpstr>
      <vt:lpstr>God’s Providence in the  Shipwrecks of Life Acts 27:39-44</vt:lpstr>
      <vt:lpstr>PowerPoint Presentation</vt:lpstr>
      <vt:lpstr>St. Paul’s Bay Malta</vt:lpstr>
      <vt:lpstr>Paul’s Shipwreck See God’s Providence</vt:lpstr>
      <vt:lpstr>Shipwrecks in Life Not the route we would choose.</vt:lpstr>
      <vt:lpstr>PowerPoint Presentation</vt:lpstr>
      <vt:lpstr>PowerPoint Presentation</vt:lpstr>
    </vt:vector>
  </TitlesOfParts>
  <Company>Heritage Baptist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Smith</dc:creator>
  <cp:lastModifiedBy>Nathan Smith</cp:lastModifiedBy>
  <cp:revision>394</cp:revision>
  <dcterms:created xsi:type="dcterms:W3CDTF">2013-01-28T03:14:19Z</dcterms:created>
  <dcterms:modified xsi:type="dcterms:W3CDTF">2013-08-04T05:49:33Z</dcterms:modified>
</cp:coreProperties>
</file>